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73" r:id="rId2"/>
    <p:sldId id="257" r:id="rId3"/>
    <p:sldId id="258" r:id="rId4"/>
    <p:sldId id="259" r:id="rId5"/>
    <p:sldId id="260" r:id="rId6"/>
    <p:sldId id="261" r:id="rId7"/>
    <p:sldId id="262" r:id="rId8"/>
    <p:sldId id="263" r:id="rId9"/>
    <p:sldId id="264" r:id="rId10"/>
    <p:sldId id="274" r:id="rId11"/>
    <p:sldId id="265"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5623" autoAdjust="0"/>
  </p:normalViewPr>
  <p:slideViewPr>
    <p:cSldViewPr snapToGrid="0">
      <p:cViewPr>
        <p:scale>
          <a:sx n="68" d="100"/>
          <a:sy n="68" d="100"/>
        </p:scale>
        <p:origin x="-822" y="-1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E708D8-0930-458C-8C38-FF39B2A69E2E}"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CA7B1-D202-419F-A1BA-B944EF8CEAB2}" type="slidenum">
              <a:rPr lang="en-US" smtClean="0"/>
              <a:t>‹#›</a:t>
            </a:fld>
            <a:endParaRPr lang="en-US"/>
          </a:p>
        </p:txBody>
      </p:sp>
    </p:spTree>
    <p:extLst>
      <p:ext uri="{BB962C8B-B14F-4D97-AF65-F5344CB8AC3E}">
        <p14:creationId xmlns:p14="http://schemas.microsoft.com/office/powerpoint/2010/main" val="3704712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Most of the European countries are known for offering high-quality healthcare to their residents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due to their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social and economic status. Largely, the European healthcare system is well equipped to even compete with the top private health insurance companies. This then makes it easy for citizens who cannot afford private health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insurance or are unable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to pay for government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insurance to access quality health services.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As a result, everyone is able to access quality healthcare without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incurring</a:t>
            </a:r>
            <a:r>
              <a:rPr lang="en-US" sz="2400" kern="1200" baseline="0" dirty="0" smtClean="0">
                <a:solidFill>
                  <a:schemeClr val="tx1"/>
                </a:solidFill>
                <a:effectLst/>
                <a:latin typeface="Times New Roman" panose="02020603050405020304" pitchFamily="18" charset="0"/>
                <a:ea typeface="+mn-ea"/>
                <a:cs typeface="Times New Roman" panose="02020603050405020304" pitchFamily="18" charset="0"/>
              </a:rPr>
              <a:t> any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financial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harm (Sokol, 2019).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7BCA7B1-D202-419F-A1BA-B944EF8CEAB2}" type="slidenum">
              <a:rPr lang="en-US" smtClean="0"/>
              <a:t>2</a:t>
            </a:fld>
            <a:endParaRPr lang="en-US"/>
          </a:p>
        </p:txBody>
      </p:sp>
    </p:spTree>
    <p:extLst>
      <p:ext uri="{BB962C8B-B14F-4D97-AF65-F5344CB8AC3E}">
        <p14:creationId xmlns:p14="http://schemas.microsoft.com/office/powerpoint/2010/main" val="8215825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Moreover, in European countries, pharmacists have prescribing authority, unlike other countries. Besides, the EU citizens have been allowed to go to pharmacies in case of minor ailments. This is because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pharmacists have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been given the power to prescribe medicines for simple health conditions such as fever, cold, or muscle pain. In addition, every city in Europe is required to have at least three 24-hour pharmacies (Speakman, 2019). This makes healthcare services to be easily accessible for all citizens.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11</a:t>
            </a:fld>
            <a:endParaRPr lang="en-US"/>
          </a:p>
        </p:txBody>
      </p:sp>
    </p:spTree>
    <p:extLst>
      <p:ext uri="{BB962C8B-B14F-4D97-AF65-F5344CB8AC3E}">
        <p14:creationId xmlns:p14="http://schemas.microsoft.com/office/powerpoint/2010/main" val="980458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Due to the universal healthcare coverage, the cost of healthcare in the European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countries is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very cheap. For instance, in France, the price of a single night in a hospital is about $18. While comparing this to America, one can hardly get a prescription for $18, let alone staying in the hospital (Stan et al., 2020). Therefore, Europeans have fewer out-of-pocket expenses for medical services compared to other nations. Besides, their medical services are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of high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quality despite the cost of healthcare services being very low.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12</a:t>
            </a:fld>
            <a:endParaRPr lang="en-US"/>
          </a:p>
        </p:txBody>
      </p:sp>
    </p:spTree>
    <p:extLst>
      <p:ext uri="{BB962C8B-B14F-4D97-AF65-F5344CB8AC3E}">
        <p14:creationId xmlns:p14="http://schemas.microsoft.com/office/powerpoint/2010/main" val="3134112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Notably, children who are still living with their guardians or parents are considered beneficiaries of their health insurance policies. Hence, they may not be required to get health insurance. However, it is not against any law for a young person to have their own health insurance policy. This is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so provided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that an employed adult is paying it. Notably, there is no health insurance age limit in the European insurance system. This is beneficial considering that some countries like India have a maximum health insurance limit of 85 years (Vollaard et al., 2016</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a:t>
            </a:r>
            <a:endParaRPr lang="en-US" sz="2400" kern="1200" dirty="0" smtClean="0">
              <a:solidFill>
                <a:schemeClr val="tx1"/>
              </a:solidFill>
              <a:effectLst/>
              <a:latin typeface="Times New Roman" panose="02020603050405020304" pitchFamily="18" charset="0"/>
              <a:ea typeface="+mn-ea"/>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13</a:t>
            </a:fld>
            <a:endParaRPr lang="en-US"/>
          </a:p>
        </p:txBody>
      </p:sp>
    </p:spTree>
    <p:extLst>
      <p:ext uri="{BB962C8B-B14F-4D97-AF65-F5344CB8AC3E}">
        <p14:creationId xmlns:p14="http://schemas.microsoft.com/office/powerpoint/2010/main" val="4220836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Notably, despite its tremendous benefits, the European HealthCare/Insurance System also has some flaws. The first is that the healthcare cost overwhelms the government budgets. As a result, the European countries tax their citizens a lot of cash to facilitate their healthcare and insurance coverage for their citizens. Therefore, many argue that the money can be equal to just purchasing private insurance for their own rather than being hugely taxed to fund the HealthCare/Insurance System due to the high taxes (Sokol, 2019).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14</a:t>
            </a:fld>
            <a:endParaRPr lang="en-US"/>
          </a:p>
        </p:txBody>
      </p:sp>
    </p:spTree>
    <p:extLst>
      <p:ext uri="{BB962C8B-B14F-4D97-AF65-F5344CB8AC3E}">
        <p14:creationId xmlns:p14="http://schemas.microsoft.com/office/powerpoint/2010/main" val="3958693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In addition, people pay for services they do not use. That is, not everyone who is taxed falls sick; hence, their funds are used by other people. Moreover, it encourages people to stop being watchful about their health. This is because people know that they can get free treatment at any time of the day. Also, this healthcare/insurance system limits the services. For instance, with EHIC, it cannot be used by someone visiting another EU nation for more than six months (Speakman, 2019).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15</a:t>
            </a:fld>
            <a:endParaRPr lang="en-US"/>
          </a:p>
        </p:txBody>
      </p:sp>
    </p:spTree>
    <p:extLst>
      <p:ext uri="{BB962C8B-B14F-4D97-AF65-F5344CB8AC3E}">
        <p14:creationId xmlns:p14="http://schemas.microsoft.com/office/powerpoint/2010/main" val="19542486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Most of the European countries are known for offering high-quality healthcare to their residents despite their social and economic status. Due to most of the countries' universal healthcare coverage, the cost of healthcare in European countries is cheaper. However, the healthcare cost overwhelms the government budgets. Besides, many argue that this healthcare/insurance system limits the services provided by the healthcare provides.</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16</a:t>
            </a:fld>
            <a:endParaRPr lang="en-US"/>
          </a:p>
        </p:txBody>
      </p:sp>
    </p:spTree>
    <p:extLst>
      <p:ext uri="{BB962C8B-B14F-4D97-AF65-F5344CB8AC3E}">
        <p14:creationId xmlns:p14="http://schemas.microsoft.com/office/powerpoint/2010/main" val="1266371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Basically,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almost every country in the European Union has universal health coverage for its citizens. This is a system that provides quality medical services to all citizens. Besides, the federal government offers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universal health coverage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to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its people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regardless of their ability to pay. Due to the cost of providing high-quality healthcare services, this makes universal healthcare coverage to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be primarily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supported by the governments (Speakman, 2019). Notably, most universal healthcare coverage is funded by payroll taxes or the general income tax.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7BCA7B1-D202-419F-A1BA-B944EF8CEAB2}" type="slidenum">
              <a:rPr lang="en-US" smtClean="0"/>
              <a:t>3</a:t>
            </a:fld>
            <a:endParaRPr lang="en-US"/>
          </a:p>
        </p:txBody>
      </p:sp>
    </p:spTree>
    <p:extLst>
      <p:ext uri="{BB962C8B-B14F-4D97-AF65-F5344CB8AC3E}">
        <p14:creationId xmlns:p14="http://schemas.microsoft.com/office/powerpoint/2010/main" val="1775930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Universal</a:t>
            </a:r>
            <a:r>
              <a:rPr lang="en-US" sz="2400" kern="1200" baseline="0" dirty="0" smtClean="0">
                <a:solidFill>
                  <a:schemeClr val="tx1"/>
                </a:solidFill>
                <a:effectLst/>
                <a:latin typeface="Times New Roman" panose="02020603050405020304" pitchFamily="18" charset="0"/>
                <a:ea typeface="+mn-ea"/>
                <a:cs typeface="Times New Roman" panose="02020603050405020304" pitchFamily="18" charset="0"/>
              </a:rPr>
              <a:t> healthcare coverage</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lowers the overall health care costs because the government controls the prices through regulation and negations. It also lowers administrative costs because the doctors only deal with one government agency. In addition, the coverage forces the hospitals and doctors to provide similar services at a low cost. Lastly, it helps create a healthier workforce. Notably, due to health care inequality, this is a major reason for the rising cost of medical care (Stan et al., 2020).</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4</a:t>
            </a:fld>
            <a:endParaRPr lang="en-US"/>
          </a:p>
        </p:txBody>
      </p:sp>
    </p:spTree>
    <p:extLst>
      <p:ext uri="{BB962C8B-B14F-4D97-AF65-F5344CB8AC3E}">
        <p14:creationId xmlns:p14="http://schemas.microsoft.com/office/powerpoint/2010/main" val="260704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Besides, European nations have mandated health insurance for all their citizens. In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countries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like Switzerland and Netherlands, it is strictly enforced. However, citizens have been given the freedom to purchase insurance from any company of their choice or go for the public option. This is despite the governments' provided universal coverage, which is affordable for every citizen (Vollaard et al., 2016). However, in a country like Germany, the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citizens prefer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public health insurance because it is cheaper and healthcare service provision is good. Nevertheless, some still prefer to purchase private insurance while still having public health insurance.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5</a:t>
            </a:fld>
            <a:endParaRPr lang="en-US"/>
          </a:p>
        </p:txBody>
      </p:sp>
    </p:spTree>
    <p:extLst>
      <p:ext uri="{BB962C8B-B14F-4D97-AF65-F5344CB8AC3E}">
        <p14:creationId xmlns:p14="http://schemas.microsoft.com/office/powerpoint/2010/main" val="2598133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Mandatory</a:t>
            </a:r>
            <a:r>
              <a:rPr lang="en-US" sz="2400" kern="1200" baseline="0" dirty="0" smtClean="0">
                <a:solidFill>
                  <a:schemeClr val="tx1"/>
                </a:solidFill>
                <a:effectLst/>
                <a:latin typeface="Times New Roman" panose="02020603050405020304" pitchFamily="18" charset="0"/>
                <a:ea typeface="+mn-ea"/>
                <a:cs typeface="Times New Roman" panose="02020603050405020304" pitchFamily="18" charset="0"/>
              </a:rPr>
              <a:t> health insurance is beneficial because it</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helps in saving money for people, especially when the cost of medical care is expensive. When a person does not have insurance, they might incur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huge cost while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paying for their medical bills. However, in case of an emergency such as an accident, insurance saves a person from falling into long-term debt. Therefore, the mandated health insurance helps the Europeans save huge amounts of money (Sokol, 2019).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6</a:t>
            </a:fld>
            <a:endParaRPr lang="en-US"/>
          </a:p>
        </p:txBody>
      </p:sp>
    </p:spTree>
    <p:extLst>
      <p:ext uri="{BB962C8B-B14F-4D97-AF65-F5344CB8AC3E}">
        <p14:creationId xmlns:p14="http://schemas.microsoft.com/office/powerpoint/2010/main" val="2573636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Another key feature that has enhanced quality healthcare in European countries is the European Health Insurance Card (EHIC). EHIC is a card that gives citizens from any European Union (EU) nation the right to access state-provided healthcare services when they visit any of the 28 EU countries. This means a foreigner is entitled to the same medical assistance as the countries residents if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they are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from an EU nation. Notably, the card can easily be applied for through online platforms, and no charges are incurred when one applies for the card. Besides, it is entitled to all citizens from the 28 EU nations (Speakman, 2019).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7</a:t>
            </a:fld>
            <a:endParaRPr lang="en-US"/>
          </a:p>
        </p:txBody>
      </p:sp>
    </p:spTree>
    <p:extLst>
      <p:ext uri="{BB962C8B-B14F-4D97-AF65-F5344CB8AC3E}">
        <p14:creationId xmlns:p14="http://schemas.microsoft.com/office/powerpoint/2010/main" val="1824821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EHIC card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helps the EU citizens save money when they travel. In addition, this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card covers chronic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conditions, which are rarely covered by other insurance policies. In addition, EHIC has a five-year renewal gap, which gives the Europeans a five-year free health coverage while visiting any state within the EU. The EHIC also covers dentist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services,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which in other insurance packages tend to attract a huge cost (Stan et al., 2020).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7BCA7B1-D202-419F-A1BA-B944EF8CEAB2}" type="slidenum">
              <a:rPr lang="en-US" smtClean="0"/>
              <a:t>8</a:t>
            </a:fld>
            <a:endParaRPr lang="en-US"/>
          </a:p>
        </p:txBody>
      </p:sp>
    </p:spTree>
    <p:extLst>
      <p:ext uri="{BB962C8B-B14F-4D97-AF65-F5344CB8AC3E}">
        <p14:creationId xmlns:p14="http://schemas.microsoft.com/office/powerpoint/2010/main" val="1514148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Due to the good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healthcare system</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the European countries have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some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of the best clinics contributing to the effective healthcare system. Besides,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these clinics are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very effective and efficient.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In addition,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clinics are sometimes free or offer quality service at very low costs. However, the insurance company can refund the cost insured if one presents a copy of the bills (Vollaard et al., 2016).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9</a:t>
            </a:fld>
            <a:endParaRPr lang="en-US"/>
          </a:p>
        </p:txBody>
      </p:sp>
    </p:spTree>
    <p:extLst>
      <p:ext uri="{BB962C8B-B14F-4D97-AF65-F5344CB8AC3E}">
        <p14:creationId xmlns:p14="http://schemas.microsoft.com/office/powerpoint/2010/main" val="1902324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Additionally, the EU nations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have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 universal emergency number. Notably, in case of a life-threatening health problem while in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their mother </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country or in a visiting country, EU citizens can always call 112, commonly for ambulances, fire departments, and police. In some countries, 911 is also applicable in case of an emergency. This makes it easy for any citizen to access immediate medical aid in case they need it (Sokol, 2019). </a:t>
            </a:r>
          </a:p>
          <a:p>
            <a:endParaRPr lang="en-US" dirty="0"/>
          </a:p>
        </p:txBody>
      </p:sp>
      <p:sp>
        <p:nvSpPr>
          <p:cNvPr id="4" name="Slide Number Placeholder 3"/>
          <p:cNvSpPr>
            <a:spLocks noGrp="1"/>
          </p:cNvSpPr>
          <p:nvPr>
            <p:ph type="sldNum" sz="quarter" idx="10"/>
          </p:nvPr>
        </p:nvSpPr>
        <p:spPr/>
        <p:txBody>
          <a:bodyPr/>
          <a:lstStyle/>
          <a:p>
            <a:fld id="{D7BCA7B1-D202-419F-A1BA-B944EF8CEAB2}" type="slidenum">
              <a:rPr lang="en-US" smtClean="0"/>
              <a:t>10</a:t>
            </a:fld>
            <a:endParaRPr lang="en-US"/>
          </a:p>
        </p:txBody>
      </p:sp>
    </p:spTree>
    <p:extLst>
      <p:ext uri="{BB962C8B-B14F-4D97-AF65-F5344CB8AC3E}">
        <p14:creationId xmlns:p14="http://schemas.microsoft.com/office/powerpoint/2010/main" val="500768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3E6E7C5-2BA2-4BA2-BDE0-41F5F759D192}" type="datetimeFigureOut">
              <a:rPr lang="en-US" smtClean="0"/>
              <a:t>3/16/2021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E27513D-0A74-4C57-87B8-33ACA9B26BB0}" type="slidenum">
              <a:rPr lang="en-US" smtClean="0"/>
              <a:t>‹#›</a:t>
            </a:fld>
            <a:endParaRPr lang="en-US"/>
          </a:p>
        </p:txBody>
      </p:sp>
      <p:sp>
        <p:nvSpPr>
          <p:cNvPr id="9" name="Subtitle 8"/>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E6E7C5-2BA2-4BA2-BDE0-41F5F759D19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E6E7C5-2BA2-4BA2-BDE0-41F5F759D19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E6E7C5-2BA2-4BA2-BDE0-41F5F759D19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3E6E7C5-2BA2-4BA2-BDE0-41F5F759D19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66400" y="6416676"/>
            <a:ext cx="1016000" cy="365125"/>
          </a:xfrm>
        </p:spPr>
        <p:txBody>
          <a:bodyPr/>
          <a:lstStyle/>
          <a:p>
            <a:fld id="{AE27513D-0A74-4C57-87B8-33ACA9B26BB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E6E7C5-2BA2-4BA2-BDE0-41F5F759D192}"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3E6E7C5-2BA2-4BA2-BDE0-41F5F759D192}"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3E6E7C5-2BA2-4BA2-BDE0-41F5F759D192}"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6E7C5-2BA2-4BA2-BDE0-41F5F759D192}"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E6E7C5-2BA2-4BA2-BDE0-41F5F759D192}"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3E6E7C5-2BA2-4BA2-BDE0-41F5F759D192}"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27513D-0A74-4C57-87B8-33ACA9B26BB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3E6E7C5-2BA2-4BA2-BDE0-41F5F759D192}" type="datetimeFigureOut">
              <a:rPr lang="en-US" smtClean="0"/>
              <a:t>3/16/2021</a:t>
            </a:fld>
            <a:endParaRPr lang="en-US"/>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E27513D-0A74-4C57-87B8-33ACA9B26BB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1758462"/>
          </a:xfrm>
        </p:spPr>
        <p:txBody>
          <a:bodyPr>
            <a:noAutofit/>
          </a:bodyPr>
          <a:lstStyle/>
          <a:p>
            <a:pPr algn="ctr"/>
            <a:r>
              <a:rPr lang="en-US" sz="6000" dirty="0">
                <a:latin typeface="Times New Roman" panose="02020603050405020304" pitchFamily="18" charset="0"/>
                <a:cs typeface="Times New Roman" panose="02020603050405020304" pitchFamily="18" charset="0"/>
              </a:rPr>
              <a:t>European </a:t>
            </a:r>
            <a:r>
              <a:rPr lang="en-US" sz="6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HealthCare/Insurance</a:t>
            </a:r>
            <a:r>
              <a:rPr lang="en-US" sz="6000" dirty="0">
                <a:latin typeface="Times New Roman" panose="02020603050405020304" pitchFamily="18" charset="0"/>
                <a:cs typeface="Times New Roman" panose="02020603050405020304" pitchFamily="18" charset="0"/>
              </a:rPr>
              <a:t> System</a:t>
            </a:r>
          </a:p>
        </p:txBody>
      </p:sp>
      <p:sp>
        <p:nvSpPr>
          <p:cNvPr id="3" name="Content Placeholder 2"/>
          <p:cNvSpPr>
            <a:spLocks noGrp="1"/>
          </p:cNvSpPr>
          <p:nvPr>
            <p:ph idx="1"/>
          </p:nvPr>
        </p:nvSpPr>
        <p:spPr>
          <a:xfrm>
            <a:off x="838200" y="3024553"/>
            <a:ext cx="10515600" cy="3152409"/>
          </a:xfrm>
        </p:spPr>
        <p:txBody>
          <a:bodyPr>
            <a:normAutofit/>
          </a:bodyPr>
          <a:lstStyle/>
          <a:p>
            <a:pPr marL="0" indent="0" algn="ctr">
              <a:lnSpc>
                <a:spcPct val="120000"/>
              </a:lnSpc>
              <a:buNone/>
            </a:pPr>
            <a:r>
              <a:rPr lang="en-US" sz="4000" dirty="0" smtClean="0">
                <a:latin typeface="Times New Roman" panose="02020603050405020304" pitchFamily="18" charset="0"/>
                <a:cs typeface="Times New Roman" panose="02020603050405020304" pitchFamily="18" charset="0"/>
              </a:rPr>
              <a:t>Name </a:t>
            </a:r>
          </a:p>
          <a:p>
            <a:pPr marL="0" indent="0" algn="ctr">
              <a:lnSpc>
                <a:spcPct val="120000"/>
              </a:lnSpc>
              <a:buNone/>
            </a:pPr>
            <a:r>
              <a:rPr lang="en-US" sz="4000" dirty="0" smtClean="0">
                <a:latin typeface="Times New Roman" panose="02020603050405020304" pitchFamily="18" charset="0"/>
                <a:cs typeface="Times New Roman" panose="02020603050405020304" pitchFamily="18" charset="0"/>
              </a:rPr>
              <a:t>Institution</a:t>
            </a:r>
          </a:p>
          <a:p>
            <a:pPr marL="0" indent="0" algn="ctr">
              <a:lnSpc>
                <a:spcPct val="120000"/>
              </a:lnSpc>
              <a:buNone/>
            </a:pPr>
            <a:r>
              <a:rPr lang="en-US" sz="4000" dirty="0" smtClean="0">
                <a:latin typeface="Times New Roman" panose="02020603050405020304" pitchFamily="18" charset="0"/>
                <a:cs typeface="Times New Roman" panose="02020603050405020304" pitchFamily="18" charset="0"/>
              </a:rPr>
              <a:t>Date</a:t>
            </a:r>
          </a:p>
          <a:p>
            <a:pPr marL="0" indent="0">
              <a:buNone/>
            </a:pPr>
            <a:endParaRPr lang="en-US" dirty="0"/>
          </a:p>
        </p:txBody>
      </p:sp>
    </p:spTree>
    <p:extLst>
      <p:ext uri="{BB962C8B-B14F-4D97-AF65-F5344CB8AC3E}">
        <p14:creationId xmlns:p14="http://schemas.microsoft.com/office/powerpoint/2010/main" val="123699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0403" y="188842"/>
            <a:ext cx="10515600" cy="1007390"/>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E) Universal </a:t>
            </a:r>
            <a:r>
              <a:rPr lang="en-US" sz="4400" b="1" dirty="0">
                <a:latin typeface="Times New Roman" panose="02020603050405020304" pitchFamily="18" charset="0"/>
                <a:cs typeface="Times New Roman" panose="02020603050405020304" pitchFamily="18" charset="0"/>
              </a:rPr>
              <a:t>Emergency Number</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63040"/>
            <a:ext cx="10515600" cy="4302329"/>
          </a:xfrm>
        </p:spPr>
        <p:txBody>
          <a:bodyPr>
            <a:normAutofit/>
          </a:bodyPr>
          <a:lstStyle/>
          <a:p>
            <a:r>
              <a:rPr lang="en-US" sz="2400" dirty="0">
                <a:latin typeface="Times New Roman" panose="02020603050405020304" pitchFamily="18" charset="0"/>
                <a:cs typeface="Times New Roman" panose="02020603050405020304" pitchFamily="18" charset="0"/>
              </a:rPr>
              <a:t>EU nations also have a universal emergency number that is 112 (Sokol, 2019).</a:t>
            </a:r>
          </a:p>
          <a:p>
            <a:r>
              <a:rPr lang="en-US" sz="2400" dirty="0">
                <a:latin typeface="Times New Roman" panose="02020603050405020304" pitchFamily="18" charset="0"/>
                <a:cs typeface="Times New Roman" panose="02020603050405020304" pitchFamily="18" charset="0"/>
              </a:rPr>
              <a:t>Hence, while </a:t>
            </a:r>
            <a:r>
              <a:rPr lang="en-US" sz="2400" dirty="0" smtClean="0">
                <a:latin typeface="Times New Roman" panose="02020603050405020304" pitchFamily="18" charset="0"/>
                <a:cs typeface="Times New Roman" panose="02020603050405020304" pitchFamily="18" charset="0"/>
              </a:rPr>
              <a:t>in their mother </a:t>
            </a:r>
            <a:r>
              <a:rPr lang="en-US" sz="2400" dirty="0">
                <a:latin typeface="Times New Roman" panose="02020603050405020304" pitchFamily="18" charset="0"/>
                <a:cs typeface="Times New Roman" panose="02020603050405020304" pitchFamily="18" charset="0"/>
              </a:rPr>
              <a:t>country or in a visiting country, EU citizens can always call for emergency aid. </a:t>
            </a:r>
          </a:p>
          <a:p>
            <a:r>
              <a:rPr lang="en-US" sz="2400" dirty="0">
                <a:latin typeface="Times New Roman" panose="02020603050405020304" pitchFamily="18" charset="0"/>
                <a:cs typeface="Times New Roman" panose="02020603050405020304" pitchFamily="18" charset="0"/>
              </a:rPr>
              <a:t>In some countries, 911 is also applicable in case of an emergency. </a:t>
            </a:r>
          </a:p>
          <a:p>
            <a:r>
              <a:rPr lang="en-US" sz="2400" dirty="0">
                <a:latin typeface="Times New Roman" panose="02020603050405020304" pitchFamily="18" charset="0"/>
                <a:cs typeface="Times New Roman" panose="02020603050405020304" pitchFamily="18" charset="0"/>
              </a:rPr>
              <a:t>This makes it easy for any citizen to access immediate medical aid.</a:t>
            </a:r>
          </a:p>
          <a:p>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02257" y="3672914"/>
            <a:ext cx="250507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4270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a:latin typeface="Times New Roman" panose="02020603050405020304" pitchFamily="18" charset="0"/>
                <a:cs typeface="Times New Roman" panose="02020603050405020304" pitchFamily="18" charset="0"/>
              </a:rPr>
              <a:t>F</a:t>
            </a:r>
            <a:r>
              <a:rPr lang="en-US" sz="4400" b="1" dirty="0" smtClean="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Pharmacies</a:t>
            </a:r>
            <a:r>
              <a:rPr lang="en-US" dirty="0"/>
              <a:t/>
            </a:r>
            <a:br>
              <a:rPr lang="en-US" dirty="0"/>
            </a:br>
            <a:endParaRPr lang="en-US" dirty="0"/>
          </a:p>
        </p:txBody>
      </p:sp>
      <p:sp>
        <p:nvSpPr>
          <p:cNvPr id="3" name="Content Placeholder 2"/>
          <p:cNvSpPr>
            <a:spLocks noGrp="1"/>
          </p:cNvSpPr>
          <p:nvPr>
            <p:ph idx="1"/>
          </p:nvPr>
        </p:nvSpPr>
        <p:spPr>
          <a:xfrm>
            <a:off x="838200" y="1336431"/>
            <a:ext cx="10515600" cy="4025983"/>
          </a:xfrm>
        </p:spPr>
        <p:txBody>
          <a:bodyPr>
            <a:normAutofit/>
          </a:bodyPr>
          <a:lstStyle/>
          <a:p>
            <a:r>
              <a:rPr lang="en-US" sz="2400" dirty="0">
                <a:latin typeface="Times New Roman" panose="02020603050405020304" pitchFamily="18" charset="0"/>
                <a:cs typeface="Times New Roman" panose="02020603050405020304" pitchFamily="18" charset="0"/>
              </a:rPr>
              <a:t>In European countries, pharmacists have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prescribing </a:t>
            </a:r>
            <a:r>
              <a:rPr lang="en-US" sz="2400" dirty="0">
                <a:latin typeface="Times New Roman" panose="02020603050405020304" pitchFamily="18" charset="0"/>
                <a:cs typeface="Times New Roman" panose="02020603050405020304" pitchFamily="18" charset="0"/>
              </a:rPr>
              <a:t>authority.</a:t>
            </a:r>
          </a:p>
          <a:p>
            <a:r>
              <a:rPr lang="en-US" sz="2400" dirty="0">
                <a:latin typeface="Times New Roman" panose="02020603050405020304" pitchFamily="18" charset="0"/>
                <a:cs typeface="Times New Roman" panose="02020603050405020304" pitchFamily="18" charset="0"/>
              </a:rPr>
              <a:t>Hence, the EU citizens have been allowed to go to pharmacies in case of minor ailments by allowing insurance payments in them (Speakman, 2019).</a:t>
            </a:r>
          </a:p>
          <a:p>
            <a:r>
              <a:rPr lang="en-US" sz="2400" dirty="0">
                <a:latin typeface="Times New Roman" panose="02020603050405020304" pitchFamily="18" charset="0"/>
                <a:cs typeface="Times New Roman" panose="02020603050405020304" pitchFamily="18" charset="0"/>
              </a:rPr>
              <a:t>Every city in Europe is required to have at least three 24-hour pharmacies.</a:t>
            </a:r>
          </a:p>
          <a:p>
            <a:r>
              <a:rPr lang="en-US" sz="2400" dirty="0">
                <a:latin typeface="Times New Roman" panose="02020603050405020304" pitchFamily="18" charset="0"/>
                <a:cs typeface="Times New Roman" panose="02020603050405020304" pitchFamily="18" charset="0"/>
              </a:rPr>
              <a:t>This makes healthcare services to be easily accessible for all citizens. </a:t>
            </a:r>
          </a:p>
          <a:p>
            <a:endParaRPr lang="en-US" dirty="0"/>
          </a:p>
        </p:txBody>
      </p:sp>
    </p:spTree>
    <p:extLst>
      <p:ext uri="{BB962C8B-B14F-4D97-AF65-F5344CB8AC3E}">
        <p14:creationId xmlns:p14="http://schemas.microsoft.com/office/powerpoint/2010/main" val="4159972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1750"/>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G) The </a:t>
            </a:r>
            <a:r>
              <a:rPr lang="en-US" sz="4400" b="1" dirty="0">
                <a:latin typeface="Times New Roman" panose="02020603050405020304" pitchFamily="18" charset="0"/>
                <a:cs typeface="Times New Roman" panose="02020603050405020304" pitchFamily="18" charset="0"/>
              </a:rPr>
              <a:t>Cost of Healthcare Services in </a:t>
            </a:r>
            <a:r>
              <a:rPr lang="en-US" sz="4400" b="1" dirty="0" smtClean="0">
                <a:latin typeface="Times New Roman" panose="02020603050405020304" pitchFamily="18" charset="0"/>
                <a:cs typeface="Times New Roman" panose="02020603050405020304" pitchFamily="18" charset="0"/>
              </a:rPr>
              <a:t>Europe</a:t>
            </a:r>
            <a:r>
              <a:rPr lang="en-US" dirty="0"/>
              <a:t/>
            </a:r>
            <a:br>
              <a:rPr lang="en-US" dirty="0"/>
            </a:br>
            <a:endParaRPr lang="en-US" dirty="0"/>
          </a:p>
        </p:txBody>
      </p:sp>
      <p:sp>
        <p:nvSpPr>
          <p:cNvPr id="3" name="Content Placeholder 2"/>
          <p:cNvSpPr>
            <a:spLocks noGrp="1"/>
          </p:cNvSpPr>
          <p:nvPr>
            <p:ph idx="1"/>
          </p:nvPr>
        </p:nvSpPr>
        <p:spPr>
          <a:xfrm>
            <a:off x="838200" y="1317356"/>
            <a:ext cx="10515600" cy="4859607"/>
          </a:xfrm>
        </p:spPr>
        <p:txBody>
          <a:bodyPr>
            <a:normAutofit/>
          </a:bodyPr>
          <a:lstStyle/>
          <a:p>
            <a:r>
              <a:rPr lang="en-US" sz="2400" dirty="0">
                <a:latin typeface="Times New Roman" panose="02020603050405020304" pitchFamily="18" charset="0"/>
                <a:cs typeface="Times New Roman" panose="02020603050405020304" pitchFamily="18" charset="0"/>
              </a:rPr>
              <a:t>Due to the universal healthcare coverage, the cost of healthcare in European countries is cheaper.</a:t>
            </a:r>
          </a:p>
          <a:p>
            <a:r>
              <a:rPr lang="en-US" sz="2400" dirty="0">
                <a:latin typeface="Times New Roman" panose="02020603050405020304" pitchFamily="18" charset="0"/>
                <a:cs typeface="Times New Roman" panose="02020603050405020304" pitchFamily="18" charset="0"/>
              </a:rPr>
              <a:t>For instance, in France, the cost of a single night in the hospital is about $18.</a:t>
            </a:r>
          </a:p>
          <a:p>
            <a:r>
              <a:rPr lang="en-US" sz="2400" dirty="0">
                <a:latin typeface="Times New Roman" panose="02020603050405020304" pitchFamily="18" charset="0"/>
                <a:cs typeface="Times New Roman" panose="02020603050405020304" pitchFamily="18" charset="0"/>
              </a:rPr>
              <a:t>While comparing this to America, one can hardly get a prescription for $18 (Stan et al., 2020).</a:t>
            </a:r>
          </a:p>
          <a:p>
            <a:r>
              <a:rPr lang="en-US" sz="2400" dirty="0">
                <a:latin typeface="Times New Roman" panose="02020603050405020304" pitchFamily="18" charset="0"/>
                <a:cs typeface="Times New Roman" panose="02020603050405020304" pitchFamily="18" charset="0"/>
              </a:rPr>
              <a:t>Europeans have fewer out-of-pocket expenses for medical services.</a:t>
            </a:r>
          </a:p>
          <a:p>
            <a:r>
              <a:rPr lang="en-US" sz="2400" dirty="0">
                <a:latin typeface="Times New Roman" panose="02020603050405020304" pitchFamily="18" charset="0"/>
                <a:cs typeface="Times New Roman" panose="02020603050405020304" pitchFamily="18" charset="0"/>
              </a:rPr>
              <a:t>Besides, they get high-quality medical services at a very low cost.</a:t>
            </a:r>
          </a:p>
          <a:p>
            <a:endParaRPr lang="en-US" dirty="0"/>
          </a:p>
        </p:txBody>
      </p:sp>
      <p:pic>
        <p:nvPicPr>
          <p:cNvPr id="4" name="Picture 3" descr="https://epianalysis.files.wordpress.com/2012/07/reimbursement1.jpg"/>
          <p:cNvPicPr/>
          <p:nvPr/>
        </p:nvPicPr>
        <p:blipFill>
          <a:blip r:embed="rId3">
            <a:extLst>
              <a:ext uri="{28A0092B-C50C-407E-A947-70E740481C1C}">
                <a14:useLocalDpi xmlns:a14="http://schemas.microsoft.com/office/drawing/2010/main" val="0"/>
              </a:ext>
            </a:extLst>
          </a:blip>
          <a:srcRect/>
          <a:stretch>
            <a:fillRect/>
          </a:stretch>
        </p:blipFill>
        <p:spPr bwMode="auto">
          <a:xfrm>
            <a:off x="7666892" y="4361204"/>
            <a:ext cx="2662457" cy="1533159"/>
          </a:xfrm>
          <a:prstGeom prst="rect">
            <a:avLst/>
          </a:prstGeom>
          <a:noFill/>
          <a:ln>
            <a:noFill/>
          </a:ln>
        </p:spPr>
      </p:pic>
    </p:spTree>
    <p:extLst>
      <p:ext uri="{BB962C8B-B14F-4D97-AF65-F5344CB8AC3E}">
        <p14:creationId xmlns:p14="http://schemas.microsoft.com/office/powerpoint/2010/main" val="3006333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895" y="274638"/>
            <a:ext cx="11408899" cy="1143000"/>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G) </a:t>
            </a:r>
            <a:r>
              <a:rPr lang="en-US" sz="4400" b="1" dirty="0" smtClean="0">
                <a:latin typeface="Times New Roman" panose="02020603050405020304" pitchFamily="18" charset="0"/>
                <a:cs typeface="Times New Roman" panose="02020603050405020304" pitchFamily="18" charset="0"/>
              </a:rPr>
              <a:t>The Minimum </a:t>
            </a:r>
            <a:r>
              <a:rPr lang="en-US" sz="4400" b="1" dirty="0">
                <a:latin typeface="Times New Roman" panose="02020603050405020304" pitchFamily="18" charset="0"/>
                <a:cs typeface="Times New Roman" panose="02020603050405020304" pitchFamily="18" charset="0"/>
              </a:rPr>
              <a:t>A</a:t>
            </a:r>
            <a:r>
              <a:rPr lang="en-US" sz="4400" b="1" dirty="0" smtClean="0">
                <a:latin typeface="Times New Roman" panose="02020603050405020304" pitchFamily="18" charset="0"/>
                <a:cs typeface="Times New Roman" panose="02020603050405020304" pitchFamily="18" charset="0"/>
              </a:rPr>
              <a:t>ge </a:t>
            </a:r>
            <a:r>
              <a:rPr lang="en-US" sz="4400" b="1" dirty="0">
                <a:latin typeface="Times New Roman" panose="02020603050405020304" pitchFamily="18" charset="0"/>
                <a:cs typeface="Times New Roman" panose="02020603050405020304" pitchFamily="18" charset="0"/>
              </a:rPr>
              <a:t>for </a:t>
            </a:r>
            <a:r>
              <a:rPr lang="en-US" sz="4400" b="1" dirty="0" smtClean="0">
                <a:latin typeface="Times New Roman" panose="02020603050405020304" pitchFamily="18" charset="0"/>
                <a:cs typeface="Times New Roman" panose="02020603050405020304" pitchFamily="18" charset="0"/>
              </a:rPr>
              <a:t>Applying </a:t>
            </a:r>
            <a:r>
              <a:rPr lang="en-US" sz="4400" b="1" dirty="0">
                <a:latin typeface="Times New Roman" panose="02020603050405020304" pitchFamily="18" charset="0"/>
                <a:cs typeface="Times New Roman" panose="02020603050405020304" pitchFamily="18" charset="0"/>
              </a:rPr>
              <a:t>for Health </a:t>
            </a:r>
            <a:r>
              <a:rPr lang="en-US" sz="4400" b="1" dirty="0" smtClean="0">
                <a:latin typeface="Times New Roman" panose="02020603050405020304" pitchFamily="18" charset="0"/>
                <a:cs typeface="Times New Roman" panose="02020603050405020304" pitchFamily="18" charset="0"/>
              </a:rPr>
              <a:t>Insurance </a:t>
            </a:r>
            <a:r>
              <a:rPr lang="en-US" sz="4400" b="1" dirty="0">
                <a:latin typeface="Times New Roman" panose="02020603050405020304" pitchFamily="18" charset="0"/>
                <a:cs typeface="Times New Roman" panose="02020603050405020304" pitchFamily="18" charset="0"/>
              </a:rPr>
              <a:t>in </a:t>
            </a:r>
            <a:r>
              <a:rPr lang="en-US" sz="4400" b="1" dirty="0" smtClean="0">
                <a:latin typeface="Times New Roman" panose="02020603050405020304" pitchFamily="18" charset="0"/>
                <a:cs typeface="Times New Roman" panose="02020603050405020304" pitchFamily="18" charset="0"/>
              </a:rPr>
              <a:t>Europe</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Children are considered beneficiaries of their parent's health insurance policies.</a:t>
            </a:r>
          </a:p>
          <a:p>
            <a:pPr>
              <a:lnSpc>
                <a:spcPct val="110000"/>
              </a:lnSpc>
            </a:pPr>
            <a:r>
              <a:rPr lang="en-US" sz="2400" dirty="0">
                <a:latin typeface="Times New Roman" panose="02020603050405020304" pitchFamily="18" charset="0"/>
                <a:cs typeface="Times New Roman" panose="02020603050405020304" pitchFamily="18" charset="0"/>
              </a:rPr>
              <a:t>However, it is not against any law for a young person to have their own health insurance policy.</a:t>
            </a:r>
          </a:p>
          <a:p>
            <a:pPr>
              <a:lnSpc>
                <a:spcPct val="110000"/>
              </a:lnSpc>
            </a:pPr>
            <a:r>
              <a:rPr lang="en-US" sz="2400" dirty="0">
                <a:latin typeface="Times New Roman" panose="02020603050405020304" pitchFamily="18" charset="0"/>
                <a:cs typeface="Times New Roman" panose="02020603050405020304" pitchFamily="18" charset="0"/>
              </a:rPr>
              <a:t>Notably, there is no health insurance age limit in the European insurance system.</a:t>
            </a:r>
          </a:p>
          <a:p>
            <a:pPr>
              <a:lnSpc>
                <a:spcPct val="110000"/>
              </a:lnSpc>
            </a:pPr>
            <a:r>
              <a:rPr lang="en-US" sz="2400" dirty="0">
                <a:latin typeface="Times New Roman" panose="02020603050405020304" pitchFamily="18" charset="0"/>
                <a:cs typeface="Times New Roman" panose="02020603050405020304" pitchFamily="18" charset="0"/>
              </a:rPr>
              <a:t>This is unlike some countries like India, which have an age limit of 85 years (Vollaard et al., 2016).</a:t>
            </a:r>
          </a:p>
          <a:p>
            <a:endParaRPr lang="en-US" dirty="0"/>
          </a:p>
        </p:txBody>
      </p:sp>
    </p:spTree>
    <p:extLst>
      <p:ext uri="{BB962C8B-B14F-4D97-AF65-F5344CB8AC3E}">
        <p14:creationId xmlns:p14="http://schemas.microsoft.com/office/powerpoint/2010/main" val="759663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94672"/>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Cons </a:t>
            </a:r>
            <a:r>
              <a:rPr lang="en-US" sz="4400" b="1" dirty="0">
                <a:latin typeface="Times New Roman" panose="02020603050405020304" pitchFamily="18" charset="0"/>
                <a:cs typeface="Times New Roman" panose="02020603050405020304" pitchFamily="18" charset="0"/>
              </a:rPr>
              <a:t>of the European HealthCare/Insurance System</a:t>
            </a:r>
            <a:r>
              <a:rPr lang="en-US" dirty="0"/>
              <a:t/>
            </a:r>
            <a:br>
              <a:rPr lang="en-US" dirty="0"/>
            </a:br>
            <a:endParaRPr lang="en-US" dirty="0"/>
          </a:p>
        </p:txBody>
      </p:sp>
      <p:sp>
        <p:nvSpPr>
          <p:cNvPr id="3" name="Content Placeholder 2"/>
          <p:cNvSpPr>
            <a:spLocks noGrp="1"/>
          </p:cNvSpPr>
          <p:nvPr>
            <p:ph idx="1"/>
          </p:nvPr>
        </p:nvSpPr>
        <p:spPr>
          <a:xfrm>
            <a:off x="838200" y="2340243"/>
            <a:ext cx="10515600" cy="3554119"/>
          </a:xfrm>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The healthcare cost overwhelms the government budgets (Sokol, 2019).</a:t>
            </a:r>
          </a:p>
          <a:p>
            <a:pPr>
              <a:lnSpc>
                <a:spcPct val="110000"/>
              </a:lnSpc>
            </a:pPr>
            <a:r>
              <a:rPr lang="en-US" sz="2400" dirty="0">
                <a:latin typeface="Times New Roman" panose="02020603050405020304" pitchFamily="18" charset="0"/>
                <a:cs typeface="Times New Roman" panose="02020603050405020304" pitchFamily="18" charset="0"/>
              </a:rPr>
              <a:t>As a result, the European countries tax their citizens highly.</a:t>
            </a:r>
          </a:p>
          <a:p>
            <a:pPr>
              <a:lnSpc>
                <a:spcPct val="110000"/>
              </a:lnSpc>
            </a:pPr>
            <a:r>
              <a:rPr lang="en-US" sz="2400" dirty="0">
                <a:latin typeface="Times New Roman" panose="02020603050405020304" pitchFamily="18" charset="0"/>
                <a:cs typeface="Times New Roman" panose="02020603050405020304" pitchFamily="18" charset="0"/>
              </a:rPr>
              <a:t>Therefore, many argue that citizens can just use the hugely taxed money to purchase equivalent private insurance. </a:t>
            </a:r>
          </a:p>
          <a:p>
            <a:endParaRPr lang="en-US" dirty="0"/>
          </a:p>
        </p:txBody>
      </p:sp>
      <p:pic>
        <p:nvPicPr>
          <p:cNvPr id="4" name="Picture 3" descr="https://encrypted-tbn0.gstatic.com/images?q=tbn:ANd9GcQ4_6luh2bnaQDyHy4hlmVkU9ALnnhDbHjtng&amp;usqp=CAU"/>
          <p:cNvPicPr/>
          <p:nvPr/>
        </p:nvPicPr>
        <p:blipFill>
          <a:blip r:embed="rId3">
            <a:extLst>
              <a:ext uri="{28A0092B-C50C-407E-A947-70E740481C1C}">
                <a14:useLocalDpi xmlns:a14="http://schemas.microsoft.com/office/drawing/2010/main" val="0"/>
              </a:ext>
            </a:extLst>
          </a:blip>
          <a:srcRect/>
          <a:stretch>
            <a:fillRect/>
          </a:stretch>
        </p:blipFill>
        <p:spPr bwMode="auto">
          <a:xfrm>
            <a:off x="7512148" y="3910817"/>
            <a:ext cx="2168476" cy="1364567"/>
          </a:xfrm>
          <a:prstGeom prst="rect">
            <a:avLst/>
          </a:prstGeom>
          <a:noFill/>
          <a:ln>
            <a:noFill/>
          </a:ln>
        </p:spPr>
      </p:pic>
    </p:spTree>
    <p:extLst>
      <p:ext uri="{BB962C8B-B14F-4D97-AF65-F5344CB8AC3E}">
        <p14:creationId xmlns:p14="http://schemas.microsoft.com/office/powerpoint/2010/main" val="3493979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4400" b="1" dirty="0" smtClean="0">
                <a:latin typeface="Times New Roman" panose="02020603050405020304" pitchFamily="18" charset="0"/>
                <a:cs typeface="Times New Roman" panose="02020603050405020304" pitchFamily="18" charset="0"/>
              </a:rPr>
              <a:t>Cons </a:t>
            </a:r>
            <a:r>
              <a:rPr lang="en-US" sz="4400" b="1" dirty="0">
                <a:latin typeface="Times New Roman" panose="02020603050405020304" pitchFamily="18" charset="0"/>
                <a:cs typeface="Times New Roman" panose="02020603050405020304" pitchFamily="18" charset="0"/>
              </a:rPr>
              <a:t>of the European HealthCare/Insurance System</a:t>
            </a:r>
            <a:r>
              <a:rPr lang="en-US" dirty="0"/>
              <a:t/>
            </a:r>
            <a:br>
              <a:rPr lang="en-US" dirty="0"/>
            </a:br>
            <a:endParaRPr lang="en-US" dirty="0"/>
          </a:p>
        </p:txBody>
      </p:sp>
      <p:sp>
        <p:nvSpPr>
          <p:cNvPr id="3" name="Content Placeholder 2"/>
          <p:cNvSpPr>
            <a:spLocks noGrp="1"/>
          </p:cNvSpPr>
          <p:nvPr>
            <p:ph idx="1"/>
          </p:nvPr>
        </p:nvSpPr>
        <p:spPr>
          <a:xfrm>
            <a:off x="838200" y="1825625"/>
            <a:ext cx="10515600" cy="3893250"/>
          </a:xfrm>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People pay for services they do not use.</a:t>
            </a:r>
          </a:p>
          <a:p>
            <a:pPr>
              <a:lnSpc>
                <a:spcPct val="110000"/>
              </a:lnSpc>
            </a:pPr>
            <a:r>
              <a:rPr lang="en-US" sz="2400" dirty="0">
                <a:latin typeface="Times New Roman" panose="02020603050405020304" pitchFamily="18" charset="0"/>
                <a:cs typeface="Times New Roman" panose="02020603050405020304" pitchFamily="18" charset="0"/>
              </a:rPr>
              <a:t>It encourages people to stop being watchful about their health.</a:t>
            </a:r>
          </a:p>
          <a:p>
            <a:pPr>
              <a:lnSpc>
                <a:spcPct val="110000"/>
              </a:lnSpc>
            </a:pPr>
            <a:r>
              <a:rPr lang="en-US" sz="2400" dirty="0">
                <a:latin typeface="Times New Roman" panose="02020603050405020304" pitchFamily="18" charset="0"/>
                <a:cs typeface="Times New Roman" panose="02020603050405020304" pitchFamily="18" charset="0"/>
              </a:rPr>
              <a:t>This healthcare/insurance system limits the services.</a:t>
            </a:r>
          </a:p>
          <a:p>
            <a:pPr>
              <a:lnSpc>
                <a:spcPct val="110000"/>
              </a:lnSpc>
            </a:pPr>
            <a:r>
              <a:rPr lang="en-US" sz="2400" dirty="0">
                <a:latin typeface="Times New Roman" panose="02020603050405020304" pitchFamily="18" charset="0"/>
                <a:cs typeface="Times New Roman" panose="02020603050405020304" pitchFamily="18" charset="0"/>
              </a:rPr>
              <a:t>For instance, EHIC is not applicable for someone visiting another EU nation for more than six months (Speakman, 2019). </a:t>
            </a:r>
          </a:p>
          <a:p>
            <a:endParaRPr lang="en-US" dirty="0"/>
          </a:p>
        </p:txBody>
      </p:sp>
    </p:spTree>
    <p:extLst>
      <p:ext uri="{BB962C8B-B14F-4D97-AF65-F5344CB8AC3E}">
        <p14:creationId xmlns:p14="http://schemas.microsoft.com/office/powerpoint/2010/main" val="3337719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smtClean="0">
                <a:latin typeface="Times New Roman" pitchFamily="18" charset="0"/>
                <a:cs typeface="Times New Roman" panose="02020603050405020304" pitchFamily="18" charset="0"/>
              </a:rPr>
              <a:t/>
            </a:r>
            <a:br>
              <a:rPr lang="en-US" sz="4000" b="1" dirty="0" smtClean="0">
                <a:latin typeface="Times New Roman" pitchFamily="18" charset="0"/>
                <a:cs typeface="Times New Roman" panose="02020603050405020304" pitchFamily="18" charset="0"/>
              </a:rPr>
            </a:br>
            <a:r>
              <a:rPr lang="en-US" sz="4000" b="1" dirty="0" smtClean="0">
                <a:latin typeface="Times New Roman" pitchFamily="18" charset="0"/>
                <a:cs typeface="Times New Roman" panose="02020603050405020304" pitchFamily="18" charset="0"/>
              </a:rPr>
              <a:t>Conclusion</a:t>
            </a:r>
            <a:r>
              <a:rPr lang="en-US" sz="4000" dirty="0">
                <a:latin typeface="Times New Roman" pitchFamily="18" charset="0"/>
                <a:cs typeface="Times New Roman" pitchFamily="18" charset="0"/>
              </a:rPr>
              <a:t/>
            </a:r>
            <a:br>
              <a:rPr lang="en-US" sz="4000" dirty="0">
                <a:latin typeface="Times New Roman" pitchFamily="18" charset="0"/>
                <a:cs typeface="Times New Roman" pitchFamily="18" charset="0"/>
              </a:rPr>
            </a:b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838200" y="1825625"/>
            <a:ext cx="10515600" cy="3784761"/>
          </a:xfrm>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Most of the European countries are known for offering high-quality healthcare to their residents.</a:t>
            </a:r>
          </a:p>
          <a:p>
            <a:pPr>
              <a:lnSpc>
                <a:spcPct val="110000"/>
              </a:lnSpc>
            </a:pPr>
            <a:r>
              <a:rPr lang="en-US" sz="2400" dirty="0">
                <a:latin typeface="Times New Roman" panose="02020603050405020304" pitchFamily="18" charset="0"/>
                <a:cs typeface="Times New Roman" panose="02020603050405020304" pitchFamily="18" charset="0"/>
              </a:rPr>
              <a:t>The cost of healthcare in European countries is cheaper.</a:t>
            </a:r>
          </a:p>
          <a:p>
            <a:pPr>
              <a:lnSpc>
                <a:spcPct val="110000"/>
              </a:lnSpc>
            </a:pPr>
            <a:r>
              <a:rPr lang="en-US" sz="2400" dirty="0">
                <a:latin typeface="Times New Roman" panose="02020603050405020304" pitchFamily="18" charset="0"/>
                <a:cs typeface="Times New Roman" panose="02020603050405020304" pitchFamily="18" charset="0"/>
              </a:rPr>
              <a:t>However, the healthcare cost overwhelms the government budgets.</a:t>
            </a:r>
          </a:p>
          <a:p>
            <a:pPr>
              <a:lnSpc>
                <a:spcPct val="110000"/>
              </a:lnSpc>
            </a:pPr>
            <a:r>
              <a:rPr lang="en-US" sz="2400" dirty="0">
                <a:latin typeface="Times New Roman" panose="02020603050405020304" pitchFamily="18" charset="0"/>
                <a:cs typeface="Times New Roman" panose="02020603050405020304" pitchFamily="18" charset="0"/>
              </a:rPr>
              <a:t>Besides, many argue that this healthcare/insurance system limits the services.</a:t>
            </a:r>
          </a:p>
          <a:p>
            <a:endParaRPr lang="en-US" dirty="0"/>
          </a:p>
        </p:txBody>
      </p:sp>
    </p:spTree>
    <p:extLst>
      <p:ext uri="{BB962C8B-B14F-4D97-AF65-F5344CB8AC3E}">
        <p14:creationId xmlns:p14="http://schemas.microsoft.com/office/powerpoint/2010/main" val="3031276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5083"/>
            <a:ext cx="10515600" cy="766809"/>
          </a:xfrm>
        </p:spPr>
        <p:txBody>
          <a:bodyPr>
            <a:normAutofit fontScale="90000"/>
          </a:bodyPr>
          <a:lstStyle/>
          <a:p>
            <a:pPr algn="ctr"/>
            <a:r>
              <a:rPr lang="en-US" dirty="0" smtClean="0"/>
              <a:t/>
            </a:r>
            <a:br>
              <a:rPr lang="en-US" dirty="0" smtClean="0"/>
            </a:br>
            <a:r>
              <a:rPr lang="en-US" sz="4400" b="1" dirty="0" smtClean="0">
                <a:latin typeface="Times New Roman" panose="02020603050405020304" pitchFamily="18" charset="0"/>
                <a:cs typeface="Times New Roman" panose="02020603050405020304" pitchFamily="18" charset="0"/>
              </a:rPr>
              <a:t>References</a:t>
            </a:r>
            <a:r>
              <a:rPr lang="en-US" b="1" dirty="0" smtClean="0">
                <a:latin typeface="Times New Roman" panose="02020603050405020304" pitchFamily="18" charset="0"/>
                <a:cs typeface="Times New Roman" panose="02020603050405020304" pitchFamily="18" charset="0"/>
              </a:rPr>
              <a:t> </a:t>
            </a:r>
            <a:r>
              <a:rPr lang="en-US" dirty="0"/>
              <a:t/>
            </a:r>
            <a:br>
              <a:rPr lang="en-US" dirty="0"/>
            </a:br>
            <a:endParaRPr lang="en-US" dirty="0"/>
          </a:p>
        </p:txBody>
      </p:sp>
      <p:sp>
        <p:nvSpPr>
          <p:cNvPr id="3" name="Content Placeholder 2"/>
          <p:cNvSpPr>
            <a:spLocks noGrp="1"/>
          </p:cNvSpPr>
          <p:nvPr>
            <p:ph idx="1"/>
          </p:nvPr>
        </p:nvSpPr>
        <p:spPr>
          <a:xfrm>
            <a:off x="267285" y="991892"/>
            <a:ext cx="11662117" cy="5455403"/>
          </a:xfrm>
        </p:spPr>
        <p:txBody>
          <a:bodyPr>
            <a:noAutofit/>
          </a:bodyPr>
          <a:lstStyle/>
          <a:p>
            <a:r>
              <a:rPr lang="en-US" sz="2400" dirty="0">
                <a:latin typeface="Times New Roman" panose="02020603050405020304" pitchFamily="18" charset="0"/>
                <a:cs typeface="Times New Roman" panose="02020603050405020304" pitchFamily="18" charset="0"/>
              </a:rPr>
              <a:t>Sokol, T. (2019). The Right to Healthcare in the European Union and Canada: The Role of the Centre in Complex Entities. </a:t>
            </a:r>
            <a:r>
              <a:rPr lang="en-US" sz="2400" i="1" dirty="0">
                <a:latin typeface="Times New Roman" panose="02020603050405020304" pitchFamily="18" charset="0"/>
                <a:cs typeface="Times New Roman" panose="02020603050405020304" pitchFamily="18" charset="0"/>
              </a:rPr>
              <a:t>Croatian Yearbook of European Law &amp; Policy</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15</a:t>
            </a:r>
            <a:r>
              <a:rPr lang="en-US" sz="2400" dirty="0">
                <a:latin typeface="Times New Roman" panose="02020603050405020304" pitchFamily="18" charset="0"/>
                <a:cs typeface="Times New Roman" panose="02020603050405020304" pitchFamily="18" charset="0"/>
              </a:rPr>
              <a:t>(1), 155-188.</a:t>
            </a:r>
          </a:p>
          <a:p>
            <a:r>
              <a:rPr lang="en-US" sz="2400" dirty="0">
                <a:latin typeface="Times New Roman" panose="02020603050405020304" pitchFamily="18" charset="0"/>
                <a:cs typeface="Times New Roman" panose="02020603050405020304" pitchFamily="18" charset="0"/>
              </a:rPr>
              <a:t>Speakman, E. M. (2019). Gabriella </a:t>
            </a:r>
            <a:r>
              <a:rPr lang="en-US" sz="2400" dirty="0" err="1">
                <a:latin typeface="Times New Roman" panose="02020603050405020304" pitchFamily="18" charset="0"/>
                <a:cs typeface="Times New Roman" panose="02020603050405020304" pitchFamily="18" charset="0"/>
              </a:rPr>
              <a:t>Berki</a:t>
            </a:r>
            <a:r>
              <a:rPr lang="en-US" sz="2400" dirty="0">
                <a:latin typeface="Times New Roman" panose="02020603050405020304" pitchFamily="18" charset="0"/>
                <a:cs typeface="Times New Roman" panose="02020603050405020304" pitchFamily="18" charset="0"/>
              </a:rPr>
              <a:t>, Free Movement of Patients in the EU–A Patient’s Perspective.</a:t>
            </a:r>
          </a:p>
          <a:p>
            <a:r>
              <a:rPr lang="en-US" sz="2400" dirty="0">
                <a:latin typeface="Times New Roman" panose="02020603050405020304" pitchFamily="18" charset="0"/>
                <a:cs typeface="Times New Roman" panose="02020603050405020304" pitchFamily="18" charset="0"/>
              </a:rPr>
              <a:t>Stan, S., Erne, R., &amp; Gannon, S. (2020). Bringing EU citizens together or pulling them apart? The European Health Insurance Card, east–west mobility and the failed promise of European social integration. </a:t>
            </a:r>
            <a:r>
              <a:rPr lang="en-US" sz="2400" i="1" dirty="0">
                <a:latin typeface="Times New Roman" panose="02020603050405020304" pitchFamily="18" charset="0"/>
                <a:cs typeface="Times New Roman" panose="02020603050405020304" pitchFamily="18" charset="0"/>
              </a:rPr>
              <a:t>Journal of European Social Policy</a:t>
            </a:r>
            <a:r>
              <a:rPr lang="en-US" sz="2400" dirty="0">
                <a:latin typeface="Times New Roman" panose="02020603050405020304" pitchFamily="18" charset="0"/>
                <a:cs typeface="Times New Roman" panose="02020603050405020304" pitchFamily="18" charset="0"/>
              </a:rPr>
              <a:t>, 0958928720974188.</a:t>
            </a:r>
          </a:p>
          <a:p>
            <a:r>
              <a:rPr lang="en-US" sz="2400" dirty="0">
                <a:latin typeface="Times New Roman" panose="02020603050405020304" pitchFamily="18" charset="0"/>
                <a:cs typeface="Times New Roman" panose="02020603050405020304" pitchFamily="18" charset="0"/>
              </a:rPr>
              <a:t>Vollaard, H., van de </a:t>
            </a:r>
            <a:r>
              <a:rPr lang="en-US" sz="2400" dirty="0" err="1">
                <a:latin typeface="Times New Roman" panose="02020603050405020304" pitchFamily="18" charset="0"/>
                <a:cs typeface="Times New Roman" panose="02020603050405020304" pitchFamily="18" charset="0"/>
              </a:rPr>
              <a:t>Bovenkamp</a:t>
            </a:r>
            <a:r>
              <a:rPr lang="en-US" sz="2400" dirty="0">
                <a:latin typeface="Times New Roman" panose="02020603050405020304" pitchFamily="18" charset="0"/>
                <a:cs typeface="Times New Roman" panose="02020603050405020304" pitchFamily="18" charset="0"/>
              </a:rPr>
              <a:t>, H., &amp; </a:t>
            </a:r>
            <a:r>
              <a:rPr lang="en-US" sz="2400" dirty="0" err="1">
                <a:latin typeface="Times New Roman" panose="02020603050405020304" pitchFamily="18" charset="0"/>
                <a:cs typeface="Times New Roman" panose="02020603050405020304" pitchFamily="18" charset="0"/>
              </a:rPr>
              <a:t>Martinsen</a:t>
            </a:r>
            <a:r>
              <a:rPr lang="en-US" sz="2400" dirty="0">
                <a:latin typeface="Times New Roman" panose="02020603050405020304" pitchFamily="18" charset="0"/>
                <a:cs typeface="Times New Roman" panose="02020603050405020304" pitchFamily="18" charset="0"/>
              </a:rPr>
              <a:t>, D. S. (2016). The making of a European healthcare union: a federalist perspective. </a:t>
            </a:r>
            <a:r>
              <a:rPr lang="en-US" sz="2400" i="1" dirty="0">
                <a:latin typeface="Times New Roman" panose="02020603050405020304" pitchFamily="18" charset="0"/>
                <a:cs typeface="Times New Roman" panose="02020603050405020304" pitchFamily="18" charset="0"/>
              </a:rPr>
              <a:t>Journal of European Public Policy</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23</a:t>
            </a:r>
            <a:r>
              <a:rPr lang="en-US" sz="2400" dirty="0">
                <a:latin typeface="Times New Roman" panose="02020603050405020304" pitchFamily="18" charset="0"/>
                <a:cs typeface="Times New Roman" panose="02020603050405020304" pitchFamily="18" charset="0"/>
              </a:rPr>
              <a:t>(2), 157-176.</a:t>
            </a:r>
          </a:p>
          <a:p>
            <a:endParaRPr lang="en-US" sz="2400" dirty="0"/>
          </a:p>
        </p:txBody>
      </p:sp>
    </p:spTree>
    <p:extLst>
      <p:ext uri="{BB962C8B-B14F-4D97-AF65-F5344CB8AC3E}">
        <p14:creationId xmlns:p14="http://schemas.microsoft.com/office/powerpoint/2010/main" val="2371126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291"/>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Introduction</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Most European countries are known for offering high-quality healthcare to their residents.</a:t>
            </a:r>
          </a:p>
          <a:p>
            <a:r>
              <a:rPr lang="en-US" sz="2400" dirty="0">
                <a:latin typeface="Times New Roman" panose="02020603050405020304" pitchFamily="18" charset="0"/>
                <a:cs typeface="Times New Roman" panose="02020603050405020304" pitchFamily="18" charset="0"/>
              </a:rPr>
              <a:t>The European healthcare system is well equipped.</a:t>
            </a:r>
          </a:p>
          <a:p>
            <a:r>
              <a:rPr lang="en-US" sz="2400" dirty="0">
                <a:latin typeface="Times New Roman" panose="02020603050405020304" pitchFamily="18" charset="0"/>
                <a:cs typeface="Times New Roman" panose="02020603050405020304" pitchFamily="18" charset="0"/>
              </a:rPr>
              <a:t>This then makes it easy for citizens to opt for government insurance (Sokol, 2019).</a:t>
            </a:r>
          </a:p>
          <a:p>
            <a:r>
              <a:rPr lang="en-US" sz="2400" dirty="0">
                <a:latin typeface="Times New Roman" panose="02020603050405020304" pitchFamily="18" charset="0"/>
                <a:cs typeface="Times New Roman" panose="02020603050405020304" pitchFamily="18" charset="0"/>
              </a:rPr>
              <a:t>Therefore, everyone can access quality healthcare without </a:t>
            </a:r>
            <a:r>
              <a:rPr lang="en-US" sz="2400" dirty="0" smtClean="0">
                <a:latin typeface="Times New Roman" panose="02020603050405020304" pitchFamily="18" charset="0"/>
                <a:cs typeface="Times New Roman" panose="02020603050405020304" pitchFamily="18" charset="0"/>
              </a:rPr>
              <a:t>incurring financial </a:t>
            </a:r>
            <a:r>
              <a:rPr lang="en-US" sz="2400" dirty="0">
                <a:latin typeface="Times New Roman" panose="02020603050405020304" pitchFamily="18" charset="0"/>
                <a:cs typeface="Times New Roman" panose="02020603050405020304" pitchFamily="18" charset="0"/>
              </a:rPr>
              <a:t>harm. </a:t>
            </a:r>
          </a:p>
          <a:p>
            <a:endParaRPr lang="en-US" sz="2200" dirty="0"/>
          </a:p>
        </p:txBody>
      </p:sp>
      <p:pic>
        <p:nvPicPr>
          <p:cNvPr id="4" name="Picture 3" descr="https://encrypted-tbn0.gstatic.com/images?q=tbn:ANd9GcTcQCd5YJYWs_GNxOxoad0k0OneT4mDwNy8Jg&amp;usqp=CAU"/>
          <p:cNvPicPr/>
          <p:nvPr/>
        </p:nvPicPr>
        <p:blipFill>
          <a:blip r:embed="rId3">
            <a:extLst>
              <a:ext uri="{28A0092B-C50C-407E-A947-70E740481C1C}">
                <a14:useLocalDpi xmlns:a14="http://schemas.microsoft.com/office/drawing/2010/main" val="0"/>
              </a:ext>
            </a:extLst>
          </a:blip>
          <a:srcRect/>
          <a:stretch>
            <a:fillRect/>
          </a:stretch>
        </p:blipFill>
        <p:spPr bwMode="auto">
          <a:xfrm>
            <a:off x="7817900" y="3617374"/>
            <a:ext cx="2409312" cy="1911229"/>
          </a:xfrm>
          <a:prstGeom prst="rect">
            <a:avLst/>
          </a:prstGeom>
          <a:noFill/>
          <a:ln>
            <a:noFill/>
          </a:ln>
        </p:spPr>
      </p:pic>
    </p:spTree>
    <p:extLst>
      <p:ext uri="{BB962C8B-B14F-4D97-AF65-F5344CB8AC3E}">
        <p14:creationId xmlns:p14="http://schemas.microsoft.com/office/powerpoint/2010/main" val="232943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286" y="393261"/>
            <a:ext cx="11535508" cy="1884299"/>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Reasons </a:t>
            </a:r>
            <a:r>
              <a:rPr lang="en-US" sz="4400" b="1" dirty="0">
                <a:latin typeface="Times New Roman" panose="02020603050405020304" pitchFamily="18" charset="0"/>
                <a:cs typeface="Times New Roman" panose="02020603050405020304" pitchFamily="18" charset="0"/>
              </a:rPr>
              <a:t>why the European HealthCare/Insurance System is Good. </a:t>
            </a:r>
            <a:br>
              <a:rPr lang="en-US" sz="4400" b="1" dirty="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A) </a:t>
            </a:r>
            <a:r>
              <a:rPr lang="en-US" sz="4400" b="1" dirty="0">
                <a:latin typeface="Times New Roman" panose="02020603050405020304" pitchFamily="18" charset="0"/>
                <a:cs typeface="Times New Roman" panose="02020603050405020304" pitchFamily="18" charset="0"/>
              </a:rPr>
              <a:t>Universal Health Coverage</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670047"/>
            <a:ext cx="10515600" cy="3913633"/>
          </a:xfrm>
        </p:spPr>
        <p:txBody>
          <a:bodyPr>
            <a:noAutofit/>
          </a:bodyPr>
          <a:lstStyle/>
          <a:p>
            <a:r>
              <a:rPr lang="en-US" sz="2400" dirty="0">
                <a:latin typeface="Times New Roman" panose="02020603050405020304" pitchFamily="18" charset="0"/>
                <a:cs typeface="Times New Roman" panose="02020603050405020304" pitchFamily="18" charset="0"/>
              </a:rPr>
              <a:t>Almost every country in the European Union has universal health coverage for its citizens.</a:t>
            </a:r>
          </a:p>
          <a:p>
            <a:r>
              <a:rPr lang="en-US" sz="2400" dirty="0">
                <a:latin typeface="Times New Roman" panose="02020603050405020304" pitchFamily="18" charset="0"/>
                <a:cs typeface="Times New Roman" panose="02020603050405020304" pitchFamily="18" charset="0"/>
              </a:rPr>
              <a:t>This is a system that provides quality medical services to all citizens (Speakman, 2019).</a:t>
            </a:r>
          </a:p>
          <a:p>
            <a:r>
              <a:rPr lang="en-US" sz="2400" dirty="0">
                <a:latin typeface="Times New Roman" panose="02020603050405020304" pitchFamily="18" charset="0"/>
                <a:cs typeface="Times New Roman" panose="02020603050405020304" pitchFamily="18" charset="0"/>
              </a:rPr>
              <a:t>The governments primarily support universal healthcare coverage.</a:t>
            </a:r>
          </a:p>
          <a:p>
            <a:r>
              <a:rPr lang="en-US" sz="2400" dirty="0">
                <a:latin typeface="Times New Roman" panose="02020603050405020304" pitchFamily="18" charset="0"/>
                <a:cs typeface="Times New Roman" panose="02020603050405020304" pitchFamily="18" charset="0"/>
              </a:rPr>
              <a:t>It is funded by the payroll taxes or the general income tax collected by the government. </a:t>
            </a:r>
          </a:p>
          <a:p>
            <a:endParaRPr lang="en-US" sz="2400" dirty="0"/>
          </a:p>
        </p:txBody>
      </p:sp>
    </p:spTree>
    <p:extLst>
      <p:ext uri="{BB962C8B-B14F-4D97-AF65-F5344CB8AC3E}">
        <p14:creationId xmlns:p14="http://schemas.microsoft.com/office/powerpoint/2010/main" val="288099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a:latin typeface="Times New Roman" panose="02020603050405020304" pitchFamily="18" charset="0"/>
                <a:cs typeface="Times New Roman" panose="02020603050405020304" pitchFamily="18" charset="0"/>
              </a:rPr>
              <a:t>Benefits of Universal Health </a:t>
            </a:r>
            <a:r>
              <a:rPr lang="en-US" sz="4400" b="1" dirty="0" smtClean="0">
                <a:latin typeface="Times New Roman" panose="02020603050405020304" pitchFamily="18" charset="0"/>
                <a:cs typeface="Times New Roman" panose="02020603050405020304" pitchFamily="18" charset="0"/>
              </a:rPr>
              <a:t>Coverage</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95533" y="1537599"/>
            <a:ext cx="10972800" cy="4525963"/>
          </a:xfrm>
        </p:spPr>
        <p:txBody>
          <a:bodyPr>
            <a:normAutofit/>
          </a:bodyPr>
          <a:lstStyle/>
          <a:p>
            <a:r>
              <a:rPr lang="en-US" sz="2400" dirty="0">
                <a:latin typeface="Times New Roman" panose="02020603050405020304" pitchFamily="18" charset="0"/>
                <a:cs typeface="Times New Roman" panose="02020603050405020304" pitchFamily="18" charset="0"/>
              </a:rPr>
              <a:t>It lowers the overall health care costs.</a:t>
            </a:r>
          </a:p>
          <a:p>
            <a:r>
              <a:rPr lang="en-US" sz="2400" dirty="0">
                <a:latin typeface="Times New Roman" panose="02020603050405020304" pitchFamily="18" charset="0"/>
                <a:cs typeface="Times New Roman" panose="02020603050405020304" pitchFamily="18" charset="0"/>
              </a:rPr>
              <a:t>Low administrative costs (Stan et al., 2020).</a:t>
            </a:r>
          </a:p>
          <a:p>
            <a:r>
              <a:rPr lang="en-US" sz="2400" dirty="0">
                <a:latin typeface="Times New Roman" panose="02020603050405020304" pitchFamily="18" charset="0"/>
                <a:cs typeface="Times New Roman" panose="02020603050405020304" pitchFamily="18" charset="0"/>
              </a:rPr>
              <a:t>Forces the hospitals and doctors to provide similar services at a low cost.</a:t>
            </a:r>
          </a:p>
          <a:p>
            <a:r>
              <a:rPr lang="en-US" sz="2400" dirty="0">
                <a:latin typeface="Times New Roman" panose="02020603050405020304" pitchFamily="18" charset="0"/>
                <a:cs typeface="Times New Roman" panose="02020603050405020304" pitchFamily="18" charset="0"/>
              </a:rPr>
              <a:t>It helps create a healthier workforce.</a:t>
            </a:r>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5034" y="3243703"/>
            <a:ext cx="2694037" cy="245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407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0207"/>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B) </a:t>
            </a:r>
            <a:r>
              <a:rPr lang="en-US" sz="4400" b="1" dirty="0">
                <a:latin typeface="Times New Roman" panose="02020603050405020304" pitchFamily="18" charset="0"/>
                <a:cs typeface="Times New Roman" panose="02020603050405020304" pitchFamily="18" charset="0"/>
              </a:rPr>
              <a:t>Mandatory Health Insurance</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73200"/>
            <a:ext cx="10515600" cy="4453466"/>
          </a:xfrm>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European nations have mandated health insurance for all their citizens.</a:t>
            </a:r>
          </a:p>
          <a:p>
            <a:pPr>
              <a:lnSpc>
                <a:spcPct val="110000"/>
              </a:lnSpc>
            </a:pPr>
            <a:r>
              <a:rPr lang="en-US" sz="2400" dirty="0">
                <a:latin typeface="Times New Roman" panose="02020603050405020304" pitchFamily="18" charset="0"/>
                <a:cs typeface="Times New Roman" panose="02020603050405020304" pitchFamily="18" charset="0"/>
              </a:rPr>
              <a:t>In </a:t>
            </a:r>
            <a:r>
              <a:rPr lang="en-US" sz="2400" dirty="0" smtClean="0">
                <a:latin typeface="Times New Roman" panose="02020603050405020304" pitchFamily="18" charset="0"/>
                <a:cs typeface="Times New Roman" panose="02020603050405020304" pitchFamily="18" charset="0"/>
              </a:rPr>
              <a:t>countries </a:t>
            </a:r>
            <a:r>
              <a:rPr lang="en-US" sz="2400" dirty="0">
                <a:latin typeface="Times New Roman" panose="02020603050405020304" pitchFamily="18" charset="0"/>
                <a:cs typeface="Times New Roman" panose="02020603050405020304" pitchFamily="18" charset="0"/>
              </a:rPr>
              <a:t>like Switzerland and Netherlands, it is strictly enforced.</a:t>
            </a:r>
          </a:p>
          <a:p>
            <a:pPr>
              <a:lnSpc>
                <a:spcPct val="110000"/>
              </a:lnSpc>
            </a:pPr>
            <a:r>
              <a:rPr lang="en-US" sz="2400" dirty="0">
                <a:latin typeface="Times New Roman" panose="02020603050405020304" pitchFamily="18" charset="0"/>
                <a:cs typeface="Times New Roman" panose="02020603050405020304" pitchFamily="18" charset="0"/>
              </a:rPr>
              <a:t>Notably, </a:t>
            </a:r>
            <a:r>
              <a:rPr lang="en-US" sz="2400" dirty="0" smtClean="0">
                <a:latin typeface="Times New Roman" panose="02020603050405020304" pitchFamily="18" charset="0"/>
                <a:cs typeface="Times New Roman" panose="02020603050405020304" pitchFamily="18" charset="0"/>
              </a:rPr>
              <a:t>citizens have </a:t>
            </a:r>
            <a:r>
              <a:rPr lang="en-US" sz="2400" dirty="0">
                <a:latin typeface="Times New Roman" panose="02020603050405020304" pitchFamily="18" charset="0"/>
                <a:cs typeface="Times New Roman" panose="02020603050405020304" pitchFamily="18" charset="0"/>
              </a:rPr>
              <a:t>the freedom to purchase insurance from any company of their choice or go for the public </a:t>
            </a:r>
            <a:r>
              <a:rPr lang="en-US" sz="2400" dirty="0" smtClean="0">
                <a:latin typeface="Times New Roman" panose="02020603050405020304" pitchFamily="18" charset="0"/>
                <a:cs typeface="Times New Roman" panose="02020603050405020304" pitchFamily="18" charset="0"/>
              </a:rPr>
              <a:t>insurance option </a:t>
            </a:r>
            <a:r>
              <a:rPr lang="en-US" sz="2400" dirty="0">
                <a:latin typeface="Times New Roman" panose="02020603050405020304" pitchFamily="18" charset="0"/>
                <a:cs typeface="Times New Roman" panose="02020603050405020304" pitchFamily="18" charset="0"/>
              </a:rPr>
              <a:t>(Vollaard et al., 2016).</a:t>
            </a:r>
          </a:p>
          <a:p>
            <a:pPr>
              <a:lnSpc>
                <a:spcPct val="110000"/>
              </a:lnSpc>
            </a:pPr>
            <a:r>
              <a:rPr lang="en-US" sz="2400" dirty="0">
                <a:latin typeface="Times New Roman" panose="02020603050405020304" pitchFamily="18" charset="0"/>
                <a:cs typeface="Times New Roman" panose="02020603050405020304" pitchFamily="18" charset="0"/>
              </a:rPr>
              <a:t>Nevertheless, some prefer to purchase private insurance as well as public health insurance.</a:t>
            </a:r>
          </a:p>
          <a:p>
            <a:endParaRPr lang="en-US" dirty="0"/>
          </a:p>
        </p:txBody>
      </p:sp>
    </p:spTree>
    <p:extLst>
      <p:ext uri="{BB962C8B-B14F-4D97-AF65-F5344CB8AC3E}">
        <p14:creationId xmlns:p14="http://schemas.microsoft.com/office/powerpoint/2010/main" val="1452150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9450"/>
            <a:ext cx="10515600" cy="712923"/>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Benefits </a:t>
            </a:r>
            <a:r>
              <a:rPr lang="en-US" sz="4400" b="1" dirty="0">
                <a:latin typeface="Times New Roman" panose="02020603050405020304" pitchFamily="18" charset="0"/>
                <a:cs typeface="Times New Roman" panose="02020603050405020304" pitchFamily="18" charset="0"/>
              </a:rPr>
              <a:t>of Mandatory Health Insurance</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It helps in saving money for people.</a:t>
            </a:r>
          </a:p>
          <a:p>
            <a:pPr>
              <a:lnSpc>
                <a:spcPct val="110000"/>
              </a:lnSpc>
            </a:pPr>
            <a:r>
              <a:rPr lang="en-US" sz="2400" dirty="0">
                <a:latin typeface="Times New Roman" panose="02020603050405020304" pitchFamily="18" charset="0"/>
                <a:cs typeface="Times New Roman" panose="02020603050405020304" pitchFamily="18" charset="0"/>
              </a:rPr>
              <a:t>Notably, people incur a lot of expenses while paying for their medical bills.</a:t>
            </a:r>
          </a:p>
          <a:p>
            <a:pPr>
              <a:lnSpc>
                <a:spcPct val="110000"/>
              </a:lnSpc>
            </a:pPr>
            <a:r>
              <a:rPr lang="en-US" sz="2400" dirty="0">
                <a:latin typeface="Times New Roman" panose="02020603050405020304" pitchFamily="18" charset="0"/>
                <a:cs typeface="Times New Roman" panose="02020603050405020304" pitchFamily="18" charset="0"/>
              </a:rPr>
              <a:t>However, in case of an emergency such as an accident, insurance saves a person from falling into long-term debt (Sokol, 2019).</a:t>
            </a:r>
          </a:p>
          <a:p>
            <a:pPr>
              <a:lnSpc>
                <a:spcPct val="110000"/>
              </a:lnSpc>
            </a:pPr>
            <a:r>
              <a:rPr lang="en-US" sz="2400" dirty="0">
                <a:latin typeface="Times New Roman" panose="02020603050405020304" pitchFamily="18" charset="0"/>
                <a:cs typeface="Times New Roman" panose="02020603050405020304" pitchFamily="18" charset="0"/>
              </a:rPr>
              <a:t>Hence, the mandated health insurance helps the Europeans save huge amounts of money.</a:t>
            </a:r>
          </a:p>
          <a:p>
            <a:pPr marL="0" indent="0">
              <a:buNone/>
            </a:pPr>
            <a:endParaRPr lang="en-US" dirty="0"/>
          </a:p>
          <a:p>
            <a:endParaRPr lang="en-US" dirty="0"/>
          </a:p>
        </p:txBody>
      </p:sp>
      <p:pic>
        <p:nvPicPr>
          <p:cNvPr id="4" name="Picture 3" descr="https://i1.wp.com/www.healthnoise.com/wp-content/uploads/2019/08/Health-Insurance.jpg?fit=960%2C700&amp;ssl=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5286" y="3914774"/>
            <a:ext cx="2561932" cy="1473151"/>
          </a:xfrm>
          <a:prstGeom prst="rect">
            <a:avLst/>
          </a:prstGeom>
          <a:noFill/>
          <a:ln>
            <a:noFill/>
          </a:ln>
        </p:spPr>
      </p:pic>
    </p:spTree>
    <p:extLst>
      <p:ext uri="{BB962C8B-B14F-4D97-AF65-F5344CB8AC3E}">
        <p14:creationId xmlns:p14="http://schemas.microsoft.com/office/powerpoint/2010/main" val="4006856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65126"/>
            <a:ext cx="10875498" cy="487282"/>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C) </a:t>
            </a:r>
            <a:r>
              <a:rPr lang="en-US" sz="4400" b="1" dirty="0">
                <a:latin typeface="Times New Roman" panose="02020603050405020304" pitchFamily="18" charset="0"/>
                <a:cs typeface="Times New Roman" panose="02020603050405020304" pitchFamily="18" charset="0"/>
              </a:rPr>
              <a:t>European Health Insurance Card (EHIC)</a:t>
            </a:r>
            <a:r>
              <a:rPr lang="en-US" dirty="0"/>
              <a:t/>
            </a:r>
            <a:br>
              <a:rPr lang="en-US" dirty="0"/>
            </a:br>
            <a:endParaRPr lang="en-US" dirty="0"/>
          </a:p>
        </p:txBody>
      </p:sp>
      <p:sp>
        <p:nvSpPr>
          <p:cNvPr id="3" name="Content Placeholder 2"/>
          <p:cNvSpPr>
            <a:spLocks noGrp="1"/>
          </p:cNvSpPr>
          <p:nvPr>
            <p:ph idx="1"/>
          </p:nvPr>
        </p:nvSpPr>
        <p:spPr>
          <a:xfrm>
            <a:off x="838200" y="1301858"/>
            <a:ext cx="10515600" cy="4875105"/>
          </a:xfrm>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Another key feature is the European Health Insurance Card (EHIC).</a:t>
            </a:r>
          </a:p>
          <a:p>
            <a:pPr>
              <a:lnSpc>
                <a:spcPct val="110000"/>
              </a:lnSpc>
            </a:pPr>
            <a:r>
              <a:rPr lang="en-US" sz="2400" dirty="0">
                <a:latin typeface="Times New Roman" panose="02020603050405020304" pitchFamily="18" charset="0"/>
                <a:cs typeface="Times New Roman" panose="02020603050405020304" pitchFamily="18" charset="0"/>
              </a:rPr>
              <a:t>EHIC is a card that gives EU citizens the right to access state-provided healthcare services when they visit any of the 28 EU countries.</a:t>
            </a:r>
          </a:p>
          <a:p>
            <a:pPr>
              <a:lnSpc>
                <a:spcPct val="110000"/>
              </a:lnSpc>
            </a:pPr>
            <a:r>
              <a:rPr lang="en-US" sz="2400" dirty="0" smtClean="0">
                <a:latin typeface="Times New Roman" panose="02020603050405020304" pitchFamily="18" charset="0"/>
                <a:cs typeface="Times New Roman" panose="02020603050405020304" pitchFamily="18" charset="0"/>
              </a:rPr>
              <a:t>Foreigners are </a:t>
            </a:r>
            <a:r>
              <a:rPr lang="en-US" sz="2400" dirty="0">
                <a:latin typeface="Times New Roman" panose="02020603050405020304" pitchFamily="18" charset="0"/>
                <a:cs typeface="Times New Roman" panose="02020603050405020304" pitchFamily="18" charset="0"/>
              </a:rPr>
              <a:t>entitled to the same medical assistance as the </a:t>
            </a:r>
            <a:r>
              <a:rPr lang="en-US" sz="2400" dirty="0" smtClean="0">
                <a:latin typeface="Times New Roman" panose="02020603050405020304" pitchFamily="18" charset="0"/>
                <a:cs typeface="Times New Roman" panose="02020603050405020304" pitchFamily="18" charset="0"/>
              </a:rPr>
              <a:t>countries’ </a:t>
            </a:r>
            <a:r>
              <a:rPr lang="en-US" sz="2400" dirty="0">
                <a:latin typeface="Times New Roman" panose="02020603050405020304" pitchFamily="18" charset="0"/>
                <a:cs typeface="Times New Roman" panose="02020603050405020304" pitchFamily="18" charset="0"/>
              </a:rPr>
              <a:t>residents if </a:t>
            </a:r>
            <a:r>
              <a:rPr lang="en-US" sz="2400" dirty="0" smtClean="0">
                <a:latin typeface="Times New Roman" panose="02020603050405020304" pitchFamily="18" charset="0"/>
                <a:cs typeface="Times New Roman" panose="02020603050405020304" pitchFamily="18" charset="0"/>
              </a:rPr>
              <a:t>they </a:t>
            </a:r>
            <a:r>
              <a:rPr lang="en-US" sz="2400" dirty="0">
                <a:latin typeface="Times New Roman" panose="02020603050405020304" pitchFamily="18" charset="0"/>
                <a:cs typeface="Times New Roman" panose="02020603050405020304" pitchFamily="18" charset="0"/>
              </a:rPr>
              <a:t>are from an EU nation (Speakman, 2019).</a:t>
            </a:r>
          </a:p>
          <a:p>
            <a:pPr>
              <a:lnSpc>
                <a:spcPct val="110000"/>
              </a:lnSpc>
            </a:pPr>
            <a:r>
              <a:rPr lang="en-US" sz="2400" dirty="0">
                <a:latin typeface="Times New Roman" panose="02020603050405020304" pitchFamily="18" charset="0"/>
                <a:cs typeface="Times New Roman" panose="02020603050405020304" pitchFamily="18" charset="0"/>
              </a:rPr>
              <a:t>EU citizens can easily apply for the card through online platforms.</a:t>
            </a:r>
          </a:p>
          <a:p>
            <a:pPr>
              <a:lnSpc>
                <a:spcPct val="110000"/>
              </a:lnSpc>
            </a:pPr>
            <a:r>
              <a:rPr lang="en-US" sz="2400" dirty="0">
                <a:latin typeface="Times New Roman" panose="02020603050405020304" pitchFamily="18" charset="0"/>
                <a:cs typeface="Times New Roman" panose="02020603050405020304" pitchFamily="18" charset="0"/>
              </a:rPr>
              <a:t>Besides, it is entitled to all citizens from the 28 EU nations. </a:t>
            </a:r>
          </a:p>
          <a:p>
            <a:endParaRPr lang="en-US" dirty="0"/>
          </a:p>
        </p:txBody>
      </p:sp>
    </p:spTree>
    <p:extLst>
      <p:ext uri="{BB962C8B-B14F-4D97-AF65-F5344CB8AC3E}">
        <p14:creationId xmlns:p14="http://schemas.microsoft.com/office/powerpoint/2010/main" val="2050084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7248"/>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Key </a:t>
            </a:r>
            <a:r>
              <a:rPr lang="en-US" sz="4400" dirty="0">
                <a:latin typeface="Times New Roman" panose="02020603050405020304" pitchFamily="18" charset="0"/>
                <a:cs typeface="Times New Roman" panose="02020603050405020304" pitchFamily="18" charset="0"/>
              </a:rPr>
              <a:t>B</a:t>
            </a:r>
            <a:r>
              <a:rPr lang="en-US" sz="4400" b="1" dirty="0" smtClean="0">
                <a:latin typeface="Times New Roman" panose="02020603050405020304" pitchFamily="18" charset="0"/>
                <a:cs typeface="Times New Roman" panose="02020603050405020304" pitchFamily="18" charset="0"/>
              </a:rPr>
              <a:t>enefits </a:t>
            </a:r>
            <a:r>
              <a:rPr lang="en-US" sz="4400" b="1" dirty="0">
                <a:latin typeface="Times New Roman" panose="02020603050405020304" pitchFamily="18" charset="0"/>
                <a:cs typeface="Times New Roman" panose="02020603050405020304" pitchFamily="18" charset="0"/>
              </a:rPr>
              <a:t>of the EHIC </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4"/>
            <a:ext cx="10515600" cy="3660775"/>
          </a:xfrm>
        </p:spPr>
        <p:txBody>
          <a:bodyPr>
            <a:normAutofit/>
          </a:bodyPr>
          <a:lstStyle/>
          <a:p>
            <a:pPr>
              <a:lnSpc>
                <a:spcPct val="110000"/>
              </a:lnSpc>
            </a:pPr>
            <a:r>
              <a:rPr lang="en-US" sz="2400" dirty="0">
                <a:latin typeface="Times New Roman" panose="02020603050405020304" pitchFamily="18" charset="0"/>
                <a:cs typeface="Times New Roman" panose="02020603050405020304" pitchFamily="18" charset="0"/>
              </a:rPr>
              <a:t>The card helps the EU citizens save money.</a:t>
            </a:r>
          </a:p>
          <a:p>
            <a:pPr>
              <a:lnSpc>
                <a:spcPct val="110000"/>
              </a:lnSpc>
            </a:pPr>
            <a:r>
              <a:rPr lang="en-US" sz="2400" dirty="0">
                <a:latin typeface="Times New Roman" panose="02020603050405020304" pitchFamily="18" charset="0"/>
                <a:cs typeface="Times New Roman" panose="02020603050405020304" pitchFamily="18" charset="0"/>
              </a:rPr>
              <a:t>This cover includes chronic conditions (Stan et al., 2020).</a:t>
            </a:r>
          </a:p>
          <a:p>
            <a:pPr>
              <a:lnSpc>
                <a:spcPct val="110000"/>
              </a:lnSpc>
            </a:pPr>
            <a:r>
              <a:rPr lang="en-US" sz="2400" dirty="0">
                <a:latin typeface="Times New Roman" panose="02020603050405020304" pitchFamily="18" charset="0"/>
                <a:cs typeface="Times New Roman" panose="02020603050405020304" pitchFamily="18" charset="0"/>
              </a:rPr>
              <a:t>EHIC has a five-year renewal gap.</a:t>
            </a:r>
          </a:p>
          <a:p>
            <a:pPr>
              <a:lnSpc>
                <a:spcPct val="110000"/>
              </a:lnSpc>
            </a:pPr>
            <a:r>
              <a:rPr lang="en-US" sz="2400" dirty="0">
                <a:latin typeface="Times New Roman" panose="02020603050405020304" pitchFamily="18" charset="0"/>
                <a:cs typeface="Times New Roman" panose="02020603050405020304" pitchFamily="18" charset="0"/>
              </a:rPr>
              <a:t>It also covers dentist services.</a:t>
            </a:r>
          </a:p>
          <a:p>
            <a:endParaRPr lang="en-US" dirty="0"/>
          </a:p>
        </p:txBody>
      </p:sp>
      <p:pic>
        <p:nvPicPr>
          <p:cNvPr id="4" name="Picture 3" descr="https://encrypted-tbn0.gstatic.com/images?q=tbn:ANd9GcQvvaA06huOv2-gimjFc4YZ8X-QmkRYuNeoRg&amp;usqp=CAU"/>
          <p:cNvPicPr/>
          <p:nvPr/>
        </p:nvPicPr>
        <p:blipFill>
          <a:blip r:embed="rId3">
            <a:extLst>
              <a:ext uri="{28A0092B-C50C-407E-A947-70E740481C1C}">
                <a14:useLocalDpi xmlns:a14="http://schemas.microsoft.com/office/drawing/2010/main" val="0"/>
              </a:ext>
            </a:extLst>
          </a:blip>
          <a:srcRect/>
          <a:stretch>
            <a:fillRect/>
          </a:stretch>
        </p:blipFill>
        <p:spPr bwMode="auto">
          <a:xfrm>
            <a:off x="6443003" y="3237547"/>
            <a:ext cx="2783205" cy="1869025"/>
          </a:xfrm>
          <a:prstGeom prst="rect">
            <a:avLst/>
          </a:prstGeom>
          <a:noFill/>
          <a:ln>
            <a:noFill/>
          </a:ln>
        </p:spPr>
      </p:pic>
    </p:spTree>
    <p:extLst>
      <p:ext uri="{BB962C8B-B14F-4D97-AF65-F5344CB8AC3E}">
        <p14:creationId xmlns:p14="http://schemas.microsoft.com/office/powerpoint/2010/main" val="3894612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6250"/>
          </a:xfrm>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400" b="1" dirty="0" smtClean="0">
                <a:latin typeface="Times New Roman" panose="02020603050405020304" pitchFamily="18" charset="0"/>
                <a:cs typeface="Times New Roman" panose="02020603050405020304" pitchFamily="18" charset="0"/>
              </a:rPr>
              <a:t>D) </a:t>
            </a:r>
            <a:r>
              <a:rPr lang="en-US" sz="4400" b="1" dirty="0" smtClean="0">
                <a:latin typeface="Times New Roman" panose="02020603050405020304" pitchFamily="18" charset="0"/>
                <a:cs typeface="Times New Roman" panose="02020603050405020304" pitchFamily="18" charset="0"/>
              </a:rPr>
              <a:t>Best Clinics</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61514"/>
            <a:ext cx="10515600" cy="3242961"/>
          </a:xfrm>
        </p:spPr>
        <p:txBody>
          <a:bodyPr>
            <a:normAutofit/>
          </a:bodyPr>
          <a:lstStyle/>
          <a:p>
            <a:r>
              <a:rPr lang="en-US" sz="2400" dirty="0">
                <a:latin typeface="Times New Roman" panose="02020603050405020304" pitchFamily="18" charset="0"/>
                <a:cs typeface="Times New Roman" panose="02020603050405020304" pitchFamily="18" charset="0"/>
              </a:rPr>
              <a:t>European countries have </a:t>
            </a:r>
            <a:r>
              <a:rPr lang="en-US" sz="2400" dirty="0" smtClean="0">
                <a:latin typeface="Times New Roman" panose="02020603050405020304" pitchFamily="18" charset="0"/>
                <a:cs typeface="Times New Roman" panose="02020603050405020304" pitchFamily="18" charset="0"/>
              </a:rPr>
              <a:t>some </a:t>
            </a:r>
            <a:r>
              <a:rPr lang="en-US" sz="2400" dirty="0">
                <a:latin typeface="Times New Roman" panose="02020603050405020304" pitchFamily="18" charset="0"/>
                <a:cs typeface="Times New Roman" panose="02020603050405020304" pitchFamily="18" charset="0"/>
              </a:rPr>
              <a:t>of the best clinics.</a:t>
            </a:r>
          </a:p>
          <a:p>
            <a:r>
              <a:rPr lang="en-US" sz="2400" dirty="0">
                <a:latin typeface="Times New Roman" panose="02020603050405020304" pitchFamily="18" charset="0"/>
                <a:cs typeface="Times New Roman" panose="02020603050405020304" pitchFamily="18" charset="0"/>
              </a:rPr>
              <a:t>Besides, they are very effective and efficient (Vollaard et al., 2016).</a:t>
            </a:r>
          </a:p>
          <a:p>
            <a:r>
              <a:rPr lang="en-US" sz="2400" dirty="0">
                <a:latin typeface="Times New Roman" panose="02020603050405020304" pitchFamily="18" charset="0"/>
                <a:cs typeface="Times New Roman" panose="02020603050405020304" pitchFamily="18" charset="0"/>
              </a:rPr>
              <a:t>The clinics are sometimes free or offer quality service at meager costs.</a:t>
            </a:r>
          </a:p>
          <a:p>
            <a:r>
              <a:rPr lang="en-US" sz="2400" dirty="0">
                <a:latin typeface="Times New Roman" panose="02020603050405020304" pitchFamily="18" charset="0"/>
                <a:cs typeface="Times New Roman" panose="02020603050405020304" pitchFamily="18" charset="0"/>
              </a:rPr>
              <a:t>However, the cost insured can be refunded by the insurance company.</a:t>
            </a:r>
          </a:p>
          <a:p>
            <a:endParaRPr lang="en-US" dirty="0"/>
          </a:p>
        </p:txBody>
      </p:sp>
    </p:spTree>
    <p:extLst>
      <p:ext uri="{BB962C8B-B14F-4D97-AF65-F5344CB8AC3E}">
        <p14:creationId xmlns:p14="http://schemas.microsoft.com/office/powerpoint/2010/main" val="8761940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98</TotalTime>
  <Words>2313</Words>
  <Application>Microsoft Office PowerPoint</Application>
  <PresentationFormat>Custom</PresentationFormat>
  <Paragraphs>115</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Apex</vt:lpstr>
      <vt:lpstr>European HealthCare/Insurance System</vt:lpstr>
      <vt:lpstr> Introduction </vt:lpstr>
      <vt:lpstr> Reasons why the European HealthCare/Insurance System is Good.  A) Universal Health Coverage </vt:lpstr>
      <vt:lpstr>Benefits of Universal Health Coverage </vt:lpstr>
      <vt:lpstr> B) Mandatory Health Insurance </vt:lpstr>
      <vt:lpstr> Benefits of Mandatory Health Insurance </vt:lpstr>
      <vt:lpstr> C) European Health Insurance Card (EHIC) </vt:lpstr>
      <vt:lpstr> Key Benefits of the EHIC  </vt:lpstr>
      <vt:lpstr> D) Best Clinics </vt:lpstr>
      <vt:lpstr> E) Universal Emergency Number </vt:lpstr>
      <vt:lpstr>F) Pharmacies </vt:lpstr>
      <vt:lpstr> G) The Cost of Healthcare Services in Europe </vt:lpstr>
      <vt:lpstr> G) The Minimum Age for Applying for Health Insurance in Europe </vt:lpstr>
      <vt:lpstr> Cons of the European HealthCare/Insurance System </vt:lpstr>
      <vt:lpstr> Cons of the European HealthCare/Insurance System </vt:lpstr>
      <vt:lpstr> Conclusion </vt:lpstr>
      <vt:lpstr> 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HealthCare/Insurance System</dc:title>
  <dc:creator>jack maundu</dc:creator>
  <cp:lastModifiedBy>user</cp:lastModifiedBy>
  <cp:revision>13</cp:revision>
  <dcterms:created xsi:type="dcterms:W3CDTF">2021-03-16T10:34:10Z</dcterms:created>
  <dcterms:modified xsi:type="dcterms:W3CDTF">2021-03-16T13:48:37Z</dcterms:modified>
</cp:coreProperties>
</file>